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notesMasterIdLst>
    <p:notesMasterId r:id="rId27"/>
  </p:notesMasterIdLst>
  <p:sldIdLst>
    <p:sldId id="256" r:id="rId2"/>
    <p:sldId id="259" r:id="rId3"/>
    <p:sldId id="257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9" r:id="rId14"/>
    <p:sldId id="268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9" r:id="rId24"/>
    <p:sldId id="278" r:id="rId25"/>
    <p:sldId id="280" r:id="rId2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4" d="100"/>
          <a:sy n="44" d="100"/>
        </p:scale>
        <p:origin x="-127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4EB85B-C9CA-47F4-B998-A503E0A4E9BE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ED515A-258F-4A79-A784-31EE004A0C0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3ED515A-258F-4A79-A784-31EE004A0C09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A42AA991-670F-47E0-B89C-900A8D24D855}" type="datetimeFigureOut">
              <a:rPr lang="en-US" smtClean="0"/>
              <a:pPr/>
              <a:t>6/25/2012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790FC82F-1799-4447-AE4A-CA721D08CE2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5400" b="1" dirty="0" smtClean="0"/>
              <a:t>December 5</a:t>
            </a:r>
            <a:r>
              <a:rPr lang="en-US" sz="5400" b="1" baseline="30000" dirty="0" smtClean="0"/>
              <a:t>th,</a:t>
            </a:r>
            <a:r>
              <a:rPr lang="en-US" sz="5400" b="1" dirty="0" smtClean="0"/>
              <a:t> 2011</a:t>
            </a:r>
            <a:endParaRPr lang="en-US" sz="5400" b="1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Staff Development: Think-</a:t>
            </a:r>
            <a:r>
              <a:rPr lang="en-US" b="1" dirty="0" err="1" smtClean="0"/>
              <a:t>Alouds</a:t>
            </a:r>
            <a:r>
              <a:rPr lang="en-US" b="1" dirty="0" smtClean="0"/>
              <a:t> and </a:t>
            </a:r>
            <a:r>
              <a:rPr lang="en-US" b="1" dirty="0" err="1" smtClean="0"/>
              <a:t>Gists</a:t>
            </a:r>
            <a:endParaRPr lang="en-US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to use Think-</a:t>
            </a:r>
            <a:r>
              <a:rPr lang="en-US" b="1" u="sng" dirty="0" err="1" smtClean="0"/>
              <a:t>Alouds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000" dirty="0" smtClean="0"/>
              <a:t>5. Demonstrate how good readers monitor their understanding by rereading a sentence, reading ahead to clarify, and/or looking for context clues. Students then learn to offer answers to the questions as the teacher leads the Think Aloud.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Think-Aloud Template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4400" dirty="0" smtClean="0"/>
              <a:t>http://www.readingrockets.org/content/pdfs/thinkaloud_checklist.pdf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Think-Aloud Video #1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http://www.vdoe.whro.org/elementary_reading/ThinkAloud1-20-2010_F8_FastStart_512k.swf</a:t>
            </a:r>
            <a:endParaRPr lang="en-US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Think-Aloud Video #2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http://www.teachertube.com/viewVideo.php?title=Introduction_to_Think_Alouds&amp;video_id=12456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u="sng" dirty="0" smtClean="0"/>
              <a:t>Writing Strategy: GISTS</a:t>
            </a:r>
            <a:endParaRPr lang="en-US" sz="6000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5400" b="1" u="sng" dirty="0"/>
              <a:t>G</a:t>
            </a:r>
            <a:r>
              <a:rPr lang="en-US" sz="5400" dirty="0"/>
              <a:t>enerating </a:t>
            </a:r>
            <a:r>
              <a:rPr lang="en-US" sz="5400" b="1" u="sng" dirty="0"/>
              <a:t>I</a:t>
            </a:r>
            <a:r>
              <a:rPr lang="en-US" sz="5400" dirty="0"/>
              <a:t>nteractions between </a:t>
            </a:r>
            <a:r>
              <a:rPr lang="en-US" sz="5400" b="1" u="sng" dirty="0"/>
              <a:t>S</a:t>
            </a:r>
            <a:r>
              <a:rPr lang="en-US" sz="5400" dirty="0"/>
              <a:t>chemata and </a:t>
            </a:r>
            <a:r>
              <a:rPr lang="en-US" sz="5400" b="1" u="sng" dirty="0"/>
              <a:t>T</a:t>
            </a:r>
            <a:r>
              <a:rPr lang="en-US" sz="5400" dirty="0"/>
              <a:t>ext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u="sng" dirty="0" smtClean="0"/>
              <a:t>What is it?</a:t>
            </a:r>
            <a:endParaRPr lang="en-US" sz="6000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Gist is a comprehension strategy that is used both during reading and after reading. It is one approach </a:t>
            </a:r>
            <a:r>
              <a:rPr lang="en-US" sz="3600" dirty="0" err="1" smtClean="0"/>
              <a:t>tosummarizing</a:t>
            </a:r>
            <a:r>
              <a:rPr lang="en-US" sz="3600" dirty="0" smtClean="0"/>
              <a:t> </a:t>
            </a:r>
            <a:r>
              <a:rPr lang="en-US" sz="3600" dirty="0"/>
              <a:t>a text. When using GIST, students create summaries that are 20 words or less for </a:t>
            </a:r>
            <a:r>
              <a:rPr lang="en-US" sz="3600" dirty="0" smtClean="0"/>
              <a:t>increasingly large </a:t>
            </a:r>
            <a:r>
              <a:rPr lang="en-US" sz="3600" dirty="0"/>
              <a:t>amounts of text</a:t>
            </a:r>
            <a:r>
              <a:rPr lang="en-US" sz="3600" dirty="0" smtClean="0"/>
              <a:t>.</a:t>
            </a:r>
          </a:p>
          <a:p>
            <a:r>
              <a:rPr lang="en-US" sz="3600" b="1" u="sng" dirty="0"/>
              <a:t>The end product is a 20 word summary that is tight and precise.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does it work?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6000" dirty="0"/>
              <a:t>1. Define what the "gist" of something is.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does it work?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800" dirty="0"/>
              <a:t>2. Read the first paragraph/section of the assigned reading. The size of the section will depend upon </a:t>
            </a:r>
            <a:r>
              <a:rPr lang="en-US" sz="4800" dirty="0" smtClean="0"/>
              <a:t>the grade </a:t>
            </a:r>
            <a:r>
              <a:rPr lang="en-US" sz="4800" dirty="0"/>
              <a:t>level and size of the complete text.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does it work?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6000" dirty="0"/>
              <a:t>3. Write a 20 word summary that describes the main idea in that section.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does it work?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6000" dirty="0" smtClean="0"/>
              <a:t>4</a:t>
            </a:r>
            <a:r>
              <a:rPr lang="en-US" sz="6000" dirty="0"/>
              <a:t>. Read the second paragraph/section of the assigned reading.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u="sng" dirty="0" smtClean="0"/>
              <a:t>Reading Strategy: Think-Aloud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Think-</a:t>
            </a:r>
            <a:r>
              <a:rPr lang="en-US" sz="3200" dirty="0" err="1" smtClean="0"/>
              <a:t>alouds</a:t>
            </a:r>
            <a:r>
              <a:rPr lang="en-US" sz="3200" dirty="0" smtClean="0"/>
              <a:t> have been described as "eavesdropping on someone's thinking." With this strategy, teachers verbalize aloud while reading a selection orally. Their verbalizations include describing things they're doing as they read to monitor their comprehension. The purpose of the think-aloud strategy is to model for students how skilled readers construct meaning from a text.</a:t>
            </a: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does it work?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/>
              <a:t>5. Write a 20 word summary that combines the material in the first gist statement and the new material.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does it work?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6000" dirty="0"/>
              <a:t>6. Continue this procedure until a 20 word summary is created for the entire reading.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TIPS/SUGGESTIONS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GIST </a:t>
            </a:r>
            <a:r>
              <a:rPr lang="en-US" sz="3200" dirty="0"/>
              <a:t>can be used with both expository and narrative text. (http://coldfusion.mead.k12.wa.us)</a:t>
            </a:r>
          </a:p>
          <a:p>
            <a:r>
              <a:rPr lang="en-US" sz="3200" dirty="0" smtClean="0"/>
              <a:t>Do </a:t>
            </a:r>
            <a:r>
              <a:rPr lang="en-US" sz="3200" dirty="0"/>
              <a:t>not use this strategy with more than 3 paragraphs/sections.</a:t>
            </a:r>
          </a:p>
          <a:p>
            <a:r>
              <a:rPr lang="en-US" sz="3200" dirty="0" smtClean="0"/>
              <a:t>Cunningham </a:t>
            </a:r>
            <a:r>
              <a:rPr lang="en-US" sz="3200" dirty="0"/>
              <a:t>suggests that when using GIST, it is best to conduct it first as a whole class, then in </a:t>
            </a:r>
            <a:r>
              <a:rPr lang="en-US" sz="3200" dirty="0" err="1" smtClean="0"/>
              <a:t>smallgroups</a:t>
            </a:r>
            <a:r>
              <a:rPr lang="en-US" sz="3200" dirty="0"/>
              <a:t>, and finally on an individual basis. (http://ed-web3.educ.msu.edu)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u="sng" dirty="0" smtClean="0"/>
              <a:t>GIST Brainstorming Template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4400" dirty="0" smtClean="0"/>
              <a:t>http://www.avidonline.org/content/pdf/3229.pdf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Let’s Try it!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7200" b="1" u="sng" dirty="0" smtClean="0"/>
              <a:t>Homework!</a:t>
            </a:r>
            <a:endParaRPr lang="en-US" sz="7200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r>
              <a:rPr lang="en-US" dirty="0" smtClean="0"/>
              <a:t>Use Think Aloud strategy with content area reading passage at least twice in the next 9 weeks</a:t>
            </a:r>
          </a:p>
          <a:p>
            <a:r>
              <a:rPr lang="en-US" dirty="0" smtClean="0"/>
              <a:t>Use the Gist strategy for Summarizing At Least Twice During the next 9 Weeks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Reflections on their usefulness and success  with students turned in electronically to principal and Dr. P.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u="sng" dirty="0" smtClean="0"/>
              <a:t>Why use think-</a:t>
            </a:r>
            <a:r>
              <a:rPr lang="en-US" b="1" u="sng" dirty="0" err="1" smtClean="0"/>
              <a:t>alouds</a:t>
            </a:r>
            <a:r>
              <a:rPr lang="en-US" b="1" u="sng" dirty="0" smtClean="0"/>
              <a:t>?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It helps students learn to monitor their thinking as they read and improves their comprehension.</a:t>
            </a:r>
          </a:p>
          <a:p>
            <a:r>
              <a:rPr lang="en-US" sz="3200" dirty="0" smtClean="0"/>
              <a:t>It teaches students to re-read a sentence, read ahead to clarify, and/or look for context clues to make sense of what they read.</a:t>
            </a:r>
          </a:p>
          <a:p>
            <a:r>
              <a:rPr lang="en-US" sz="3200" dirty="0" smtClean="0"/>
              <a:t>It slows down the reading process and allows students to monitor their understanding of a text.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When to Use Think-</a:t>
            </a:r>
            <a:r>
              <a:rPr lang="en-US" b="1" u="sng" dirty="0" err="1" smtClean="0"/>
              <a:t>Alouds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sz="5400" dirty="0" smtClean="0"/>
              <a:t>Before Reading</a:t>
            </a:r>
          </a:p>
          <a:p>
            <a:r>
              <a:rPr lang="en-US" sz="5400" dirty="0" smtClean="0"/>
              <a:t>During Reading</a:t>
            </a:r>
          </a:p>
          <a:p>
            <a:r>
              <a:rPr lang="en-US" sz="5400" dirty="0" smtClean="0"/>
              <a:t>After Reading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to Use Think-</a:t>
            </a:r>
            <a:r>
              <a:rPr lang="en-US" b="1" u="sng" dirty="0" err="1" smtClean="0"/>
              <a:t>Alouds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5400" dirty="0" smtClean="0"/>
              <a:t>Individually</a:t>
            </a:r>
          </a:p>
          <a:p>
            <a:r>
              <a:rPr lang="en-US" sz="5400" dirty="0" smtClean="0"/>
              <a:t>With Small-Groups</a:t>
            </a:r>
          </a:p>
          <a:p>
            <a:r>
              <a:rPr lang="en-US" sz="5400" dirty="0" smtClean="0"/>
              <a:t>Whole Class</a:t>
            </a:r>
            <a:endParaRPr lang="en-US" sz="5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u="sng" dirty="0" smtClean="0"/>
              <a:t>How to use Think-</a:t>
            </a:r>
            <a:r>
              <a:rPr lang="en-US" b="1" u="sng" dirty="0" err="1"/>
              <a:t>A</a:t>
            </a:r>
            <a:r>
              <a:rPr lang="en-US" b="1" u="sng" dirty="0" err="1" smtClean="0"/>
              <a:t>louds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1) </a:t>
            </a:r>
            <a:r>
              <a:rPr lang="en-US" sz="4400" dirty="0" smtClean="0"/>
              <a:t>Begin by modeling this strategy. Model your thinking as you read. Do this at points in the text that may be confusing for students (new vocabulary, unusual sentence construction).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to use Think-</a:t>
            </a:r>
            <a:r>
              <a:rPr lang="en-US" b="1" u="sng" dirty="0" err="1" smtClean="0"/>
              <a:t>Alouds</a:t>
            </a:r>
            <a:endParaRPr lang="en-US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2) Introduce the assigned text and discuss the purpose of the Think-Aloud strategy. Develop the set of questions to support thinking aloud (see examples below). What do I know about this topic?</a:t>
            </a:r>
          </a:p>
          <a:p>
            <a:r>
              <a:rPr lang="en-US" dirty="0" smtClean="0"/>
              <a:t>What do I think I will learn about this topic?</a:t>
            </a:r>
          </a:p>
          <a:p>
            <a:r>
              <a:rPr lang="en-US" dirty="0" smtClean="0"/>
              <a:t>Do I understand what I just read?</a:t>
            </a:r>
          </a:p>
          <a:p>
            <a:r>
              <a:rPr lang="en-US" dirty="0" smtClean="0"/>
              <a:t>Do I have a clear picture in my head about this information?</a:t>
            </a:r>
          </a:p>
          <a:p>
            <a:r>
              <a:rPr lang="en-US" dirty="0" smtClean="0"/>
              <a:t>What more can I do to understand this?</a:t>
            </a:r>
          </a:p>
          <a:p>
            <a:r>
              <a:rPr lang="en-US" dirty="0" smtClean="0"/>
              <a:t>What were the most important points in this reading?</a:t>
            </a:r>
          </a:p>
          <a:p>
            <a:r>
              <a:rPr lang="en-US" dirty="0" smtClean="0"/>
              <a:t>What new information did I learn?</a:t>
            </a:r>
          </a:p>
          <a:p>
            <a:r>
              <a:rPr lang="en-US" dirty="0" smtClean="0"/>
              <a:t>How does it fit in with what I already know?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to use Think-</a:t>
            </a:r>
            <a:r>
              <a:rPr lang="en-US" b="1" u="sng" dirty="0" err="1" smtClean="0"/>
              <a:t>Alouds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5400" dirty="0" smtClean="0"/>
              <a:t>3. Give students opportunities to practice the technique, and offer structured feedback to students</a:t>
            </a:r>
            <a:endParaRPr lang="en-US" sz="5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How to use Think-</a:t>
            </a:r>
            <a:r>
              <a:rPr lang="en-US" b="1" u="sng" dirty="0" err="1" smtClean="0"/>
              <a:t>Alouds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smtClean="0"/>
              <a:t>4. Read the selected passage aloud as the students read the same text silently. At certain points stop and "think aloud" the answers to some of the pre-selected questions.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Custom 3">
      <a:dk1>
        <a:sysClr val="windowText" lastClr="000000"/>
      </a:dk1>
      <a:lt1>
        <a:sysClr val="window" lastClr="FFFFFF"/>
      </a:lt1>
      <a:dk2>
        <a:srgbClr val="005828"/>
      </a:dk2>
      <a:lt2>
        <a:srgbClr val="00843C"/>
      </a:lt2>
      <a:accent1>
        <a:srgbClr val="FF0000"/>
      </a:accent1>
      <a:accent2>
        <a:srgbClr val="00B050"/>
      </a:accent2>
      <a:accent3>
        <a:srgbClr val="FF0000"/>
      </a:accent3>
      <a:accent4>
        <a:srgbClr val="00B050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53</TotalTime>
  <Words>760</Words>
  <Application>Microsoft Office PowerPoint</Application>
  <PresentationFormat>On-screen Show (4:3)</PresentationFormat>
  <Paragraphs>69</Paragraphs>
  <Slides>25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6" baseType="lpstr">
      <vt:lpstr>Equity</vt:lpstr>
      <vt:lpstr>Staff Development: Think-Alouds and Gists</vt:lpstr>
      <vt:lpstr>Reading Strategy: Think-Aloud</vt:lpstr>
      <vt:lpstr>Why use think-alouds? </vt:lpstr>
      <vt:lpstr>When to Use Think-Alouds</vt:lpstr>
      <vt:lpstr>How to Use Think-Alouds</vt:lpstr>
      <vt:lpstr>How to use Think-Alouds </vt:lpstr>
      <vt:lpstr>How to use Think-Alouds</vt:lpstr>
      <vt:lpstr>How to use Think-Alouds</vt:lpstr>
      <vt:lpstr>How to use Think-Alouds</vt:lpstr>
      <vt:lpstr>How to use Think-Alouds</vt:lpstr>
      <vt:lpstr>Think-Aloud Template</vt:lpstr>
      <vt:lpstr>Think-Aloud Video #1</vt:lpstr>
      <vt:lpstr>Think-Aloud Video #2</vt:lpstr>
      <vt:lpstr>Writing Strategy: GISTS</vt:lpstr>
      <vt:lpstr>What is it?</vt:lpstr>
      <vt:lpstr>How does it work?</vt:lpstr>
      <vt:lpstr>How does it work?</vt:lpstr>
      <vt:lpstr>How does it work?</vt:lpstr>
      <vt:lpstr>How does it work?</vt:lpstr>
      <vt:lpstr>How does it work?</vt:lpstr>
      <vt:lpstr>How does it work?</vt:lpstr>
      <vt:lpstr>TIPS/SUGGESTIONS</vt:lpstr>
      <vt:lpstr>GIST Brainstorming Template</vt:lpstr>
      <vt:lpstr>Let’s Try it!</vt:lpstr>
      <vt:lpstr>Homework!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Think-Alouds and Gists</dc:title>
  <dc:creator>teacher</dc:creator>
  <cp:lastModifiedBy>wmoryoussef</cp:lastModifiedBy>
  <cp:revision>6</cp:revision>
  <dcterms:created xsi:type="dcterms:W3CDTF">2011-12-05T01:40:43Z</dcterms:created>
  <dcterms:modified xsi:type="dcterms:W3CDTF">2012-06-25T16:01:09Z</dcterms:modified>
</cp:coreProperties>
</file>

<file path=docProps/thumbnail.jpeg>
</file>